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44" d="100"/>
          <a:sy n="44" d="100"/>
        </p:scale>
        <p:origin x="76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4316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E8292-B0B4-223B-8521-2AB263C0C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9DB688-705D-88BF-9039-BEACD7B960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A925AB-D4DA-F73F-233A-D5145CAD73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5F0F6-3C42-70ED-7C3A-755DE3AEC8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79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444500" y="590729"/>
            <a:ext cx="8242300" cy="16317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Housing Maintenance Complaints and Violations in NYC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444500" y="7213580"/>
            <a:ext cx="468641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Spring–Summer 2024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444500" y="771110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Prepared for NYU Furman Center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AutoShape 2" descr="Is New York City housing getting more affordable? | 6sqft">
            <a:extLst>
              <a:ext uri="{FF2B5EF4-FFF2-40B4-BE49-F238E27FC236}">
                <a16:creationId xmlns:a16="http://schemas.microsoft.com/office/drawing/2014/main" id="{98799DE1-FAA5-1511-B620-9B136D0D19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city with many buildings and trees&#10;&#10;AI-generated content may be incorrect.">
            <a:extLst>
              <a:ext uri="{FF2B5EF4-FFF2-40B4-BE49-F238E27FC236}">
                <a16:creationId xmlns:a16="http://schemas.microsoft.com/office/drawing/2014/main" id="{9D832EA6-726C-9FB4-BD83-EA9D38DC9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5700" y="0"/>
            <a:ext cx="5854699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CC846-D46B-68FE-B15F-3A4A2041D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C5436FF-38D2-FF64-D592-5B1986F3AAC5}"/>
              </a:ext>
            </a:extLst>
          </p:cNvPr>
          <p:cNvSpPr/>
          <p:nvPr/>
        </p:nvSpPr>
        <p:spPr>
          <a:xfrm>
            <a:off x="382508" y="560665"/>
            <a:ext cx="10613112" cy="637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333F70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Key Insights &amp; Policy Implications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86524A-8E0A-2D94-B4FE-3CD991C4E198}"/>
              </a:ext>
            </a:extLst>
          </p:cNvPr>
          <p:cNvSpPr txBox="1"/>
          <p:nvPr/>
        </p:nvSpPr>
        <p:spPr>
          <a:xfrm>
            <a:off x="382508" y="7853601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Source: NYC Open Data" footer to data slides</a:t>
            </a:r>
            <a:endParaRPr lang="en-IN" dirty="0"/>
          </a:p>
        </p:txBody>
      </p:sp>
      <p:pic>
        <p:nvPicPr>
          <p:cNvPr id="32" name="Picture 31" descr="A screenshot of a graph&#10;&#10;AI-generated content may be incorrect.">
            <a:extLst>
              <a:ext uri="{FF2B5EF4-FFF2-40B4-BE49-F238E27FC236}">
                <a16:creationId xmlns:a16="http://schemas.microsoft.com/office/drawing/2014/main" id="{9B828E51-202D-456D-2D15-DECF497A5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08" y="1524000"/>
            <a:ext cx="13865384" cy="614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05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2508" y="560665"/>
            <a:ext cx="10613112" cy="637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333F70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Key Insights &amp; Policy Implications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82508" y="1402498"/>
            <a:ext cx="13203079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Our analysis provides crucial insights for developing more equitable and effective housing policies in NYC.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345043" y="2208690"/>
            <a:ext cx="4265057" cy="2976563"/>
          </a:xfrm>
          <a:prstGeom prst="roundRect">
            <a:avLst>
              <a:gd name="adj" fmla="val 2877"/>
            </a:avLst>
          </a:prstGeom>
          <a:solidFill>
            <a:srgbClr val="D6F5EE"/>
          </a:solidFill>
          <a:ln w="7620">
            <a:solidFill>
              <a:srgbClr val="26A68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564118" y="2435148"/>
            <a:ext cx="611624" cy="611624"/>
          </a:xfrm>
          <a:prstGeom prst="roundRect">
            <a:avLst>
              <a:gd name="adj" fmla="val 14948867"/>
            </a:avLst>
          </a:prstGeom>
          <a:solidFill>
            <a:srgbClr val="26A688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234" y="2603264"/>
            <a:ext cx="275273" cy="27527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64118" y="3250607"/>
            <a:ext cx="3684984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THE BRONX HOUSING CRISIS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564118" y="3691494"/>
            <a:ext cx="3842147" cy="1297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GB" sz="160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4 of top 5 violation districts are in Bronx   Rates 2x citywide average  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n-GB" sz="160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RECOMMENDATION: Targeted Bronx preservation initiative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4821556" y="2196782"/>
            <a:ext cx="4459010" cy="2976563"/>
          </a:xfrm>
          <a:prstGeom prst="roundRect">
            <a:avLst>
              <a:gd name="adj" fmla="val 2877"/>
            </a:avLst>
          </a:prstGeom>
          <a:solidFill>
            <a:srgbClr val="D6F5EE"/>
          </a:solidFill>
          <a:ln w="7620">
            <a:solidFill>
              <a:srgbClr val="26A68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5033011" y="2408237"/>
            <a:ext cx="611624" cy="611624"/>
          </a:xfrm>
          <a:prstGeom prst="roundRect">
            <a:avLst>
              <a:gd name="adj" fmla="val 14948867"/>
            </a:avLst>
          </a:prstGeom>
          <a:solidFill>
            <a:srgbClr val="26A688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01127" y="2576353"/>
            <a:ext cx="275273" cy="27527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033011" y="3223696"/>
            <a:ext cx="4247555" cy="345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BROOKLYN'S ENFORCEMENT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PARADOX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5033011" y="3910924"/>
            <a:ext cx="3842266" cy="978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Per-capita metrics are vital for revealing the true burden on residents, normalising for population density.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9711096" y="2208690"/>
            <a:ext cx="4574261" cy="2941004"/>
          </a:xfrm>
          <a:prstGeom prst="roundRect">
            <a:avLst>
              <a:gd name="adj" fmla="val 2877"/>
            </a:avLst>
          </a:prstGeom>
          <a:solidFill>
            <a:srgbClr val="D6F5EE"/>
          </a:solidFill>
          <a:ln w="7620">
            <a:solidFill>
              <a:srgbClr val="26A68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Shape 11"/>
          <p:cNvSpPr/>
          <p:nvPr/>
        </p:nvSpPr>
        <p:spPr>
          <a:xfrm>
            <a:off x="9863018" y="2372678"/>
            <a:ext cx="611624" cy="611624"/>
          </a:xfrm>
          <a:prstGeom prst="roundRect">
            <a:avLst>
              <a:gd name="adj" fmla="val 14948867"/>
            </a:avLst>
          </a:prstGeom>
          <a:solidFill>
            <a:srgbClr val="26A688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31193" y="2552702"/>
            <a:ext cx="275273" cy="275273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32975" y="3236042"/>
            <a:ext cx="4183182" cy="440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GEOGRAPHIC CONCENTRATION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9832975" y="3696971"/>
            <a:ext cx="4432300" cy="1303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Gini coefficients: 0.438 complaints, 0.424 violations   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Moderate inequality, not extreme   RECOMMENDATION: Focus on persistent problem districts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hape 14"/>
          <p:cNvSpPr/>
          <p:nvPr/>
        </p:nvSpPr>
        <p:spPr>
          <a:xfrm>
            <a:off x="345043" y="5337215"/>
            <a:ext cx="6703458" cy="2331720"/>
          </a:xfrm>
          <a:prstGeom prst="roundRect">
            <a:avLst>
              <a:gd name="adj" fmla="val 3673"/>
            </a:avLst>
          </a:prstGeom>
          <a:solidFill>
            <a:srgbClr val="D6F5EE"/>
          </a:solidFill>
          <a:ln w="7620">
            <a:solidFill>
              <a:srgbClr val="26A68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0" name="Shape 15"/>
          <p:cNvSpPr/>
          <p:nvPr/>
        </p:nvSpPr>
        <p:spPr>
          <a:xfrm>
            <a:off x="556498" y="5548670"/>
            <a:ext cx="611624" cy="611624"/>
          </a:xfrm>
          <a:prstGeom prst="roundRect">
            <a:avLst>
              <a:gd name="adj" fmla="val 14948867"/>
            </a:avLst>
          </a:prstGeom>
          <a:solidFill>
            <a:srgbClr val="26A688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4614" y="5716786"/>
            <a:ext cx="275273" cy="275273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556498" y="6364129"/>
            <a:ext cx="3544014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SEASONAL PATTERNS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17"/>
          <p:cNvSpPr/>
          <p:nvPr/>
        </p:nvSpPr>
        <p:spPr>
          <a:xfrm>
            <a:off x="556498" y="6805018"/>
            <a:ext cx="6076712" cy="652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GB" sz="160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June spike: 130,000+ violations  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n-GB" sz="160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RECOMMENDATION: Proactive spring/summer inspections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Shape 18"/>
          <p:cNvSpPr/>
          <p:nvPr/>
        </p:nvSpPr>
        <p:spPr>
          <a:xfrm>
            <a:off x="7315200" y="5341620"/>
            <a:ext cx="6970157" cy="2331720"/>
          </a:xfrm>
          <a:prstGeom prst="roundRect">
            <a:avLst>
              <a:gd name="adj" fmla="val 3673"/>
            </a:avLst>
          </a:prstGeom>
          <a:solidFill>
            <a:srgbClr val="D6F5EE"/>
          </a:solidFill>
          <a:ln w="7620">
            <a:solidFill>
              <a:srgbClr val="26A68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5" name="Shape 19"/>
          <p:cNvSpPr/>
          <p:nvPr/>
        </p:nvSpPr>
        <p:spPr>
          <a:xfrm>
            <a:off x="7628573" y="5553075"/>
            <a:ext cx="611624" cy="611624"/>
          </a:xfrm>
          <a:prstGeom prst="roundRect">
            <a:avLst>
              <a:gd name="adj" fmla="val 14948867"/>
            </a:avLst>
          </a:prstGeom>
          <a:solidFill>
            <a:srgbClr val="26A688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96689" y="5721191"/>
            <a:ext cx="275273" cy="275273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7628573" y="6368534"/>
            <a:ext cx="3090227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STRONG CORRELATION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21"/>
          <p:cNvSpPr/>
          <p:nvPr/>
        </p:nvSpPr>
        <p:spPr>
          <a:xfrm>
            <a:off x="7628573" y="6809423"/>
            <a:ext cx="6076712" cy="652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GB" sz="160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R² = 0.925 between complaints and violations  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n-GB" sz="160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Enforcement system is responsive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2583" y="520541"/>
            <a:ext cx="12959715" cy="591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333F70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Uncovering the Dynamics of Housing Issues</a:t>
            </a:r>
            <a:endParaRPr lang="en-US" sz="3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62583" y="1490663"/>
            <a:ext cx="8408846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Our analysis delves into the intricate patterns of housing maintenance complaints and violations across New York City, seeking to answer critical questions for policy development.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662582" y="2780771"/>
            <a:ext cx="425887" cy="425887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33484" y="2816192"/>
            <a:ext cx="283964" cy="354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1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277778" y="2845779"/>
            <a:ext cx="4368278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GB" sz="1850" b="1" dirty="0">
                <a:solidFill>
                  <a:srgbClr val="333F70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Which districts filed the most complaints?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277778" y="3190226"/>
            <a:ext cx="12690038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sv-SE" sz="145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Manhattan 10: 127.5 per 1,000 (2.5x citywide avg)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62582" y="3936749"/>
            <a:ext cx="425887" cy="425887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33484" y="4001757"/>
            <a:ext cx="283964" cy="354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2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277777" y="4031343"/>
            <a:ext cx="4716621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GB" sz="1850" b="1" dirty="0">
                <a:solidFill>
                  <a:srgbClr val="333F70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Which districts received the most violations? 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277778" y="4346204"/>
            <a:ext cx="12690038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it-IT" sz="145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Bronx 6, 5, 4: 193, 186, 175 per 1,000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662582" y="5122314"/>
            <a:ext cx="425887" cy="425887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33484" y="5128148"/>
            <a:ext cx="283964" cy="354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3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277778" y="5157735"/>
            <a:ext cx="2728079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GB" sz="1850" b="1" dirty="0">
                <a:solidFill>
                  <a:srgbClr val="333F70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What's the relationship between complaints and violations?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277778" y="5502182"/>
            <a:ext cx="12690038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Strong correlation (R² = 0.925)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62582" y="6248705"/>
            <a:ext cx="425887" cy="425887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33484" y="6313713"/>
            <a:ext cx="283964" cy="354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4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277778" y="6313713"/>
            <a:ext cx="6037421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GB" sz="1850" b="1" dirty="0">
                <a:solidFill>
                  <a:srgbClr val="333F70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Are there temporal trends?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1277778" y="6658160"/>
            <a:ext cx="12690038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fr-FR" sz="145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June spike: 130,000+ violations (2.1x normal)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24" descr="Row of houses with stairs and trees&#10;&#10;AI-generated content may be incorrect.">
            <a:extLst>
              <a:ext uri="{FF2B5EF4-FFF2-40B4-BE49-F238E27FC236}">
                <a16:creationId xmlns:a16="http://schemas.microsoft.com/office/drawing/2014/main" id="{7D749F42-7515-6B3B-B281-9C957FC2E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4352" y="0"/>
            <a:ext cx="4956048" cy="82296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2372" y="285662"/>
            <a:ext cx="6192609" cy="507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333F70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Data &amp; Methodological Framework</a:t>
            </a:r>
            <a:endParaRPr lang="en-US" sz="3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112372" y="1050315"/>
            <a:ext cx="6652855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Our study leverages comprehensive datasets to provide a robust analysis of housing conditions in NYC.</a:t>
            </a:r>
            <a:endParaRPr lang="en-US" sz="1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297634" y="1614128"/>
            <a:ext cx="6996809" cy="942400"/>
          </a:xfrm>
          <a:prstGeom prst="roundRect">
            <a:avLst>
              <a:gd name="adj" fmla="val 8400"/>
            </a:avLst>
          </a:prstGeom>
          <a:solidFill>
            <a:srgbClr val="FFFFFF"/>
          </a:solidFill>
          <a:ln w="2286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112372" y="1614128"/>
            <a:ext cx="91440" cy="942400"/>
          </a:xfrm>
          <a:prstGeom prst="roundRect">
            <a:avLst>
              <a:gd name="adj" fmla="val 74617"/>
            </a:avLst>
          </a:prstGeom>
          <a:solidFill>
            <a:srgbClr val="26A688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401001" y="1723425"/>
            <a:ext cx="2030611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Data Sources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401000" y="1962373"/>
            <a:ext cx="6758609" cy="519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Sourced from NYC Open Data, focusing on Housing Maintenance Complaints and Violations records.</a:t>
            </a:r>
            <a:endParaRPr lang="en-US" sz="1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3565A849-A77F-4AE3-24A2-158B5A5C2CF1}"/>
              </a:ext>
            </a:extLst>
          </p:cNvPr>
          <p:cNvSpPr/>
          <p:nvPr/>
        </p:nvSpPr>
        <p:spPr>
          <a:xfrm>
            <a:off x="7297634" y="2683521"/>
            <a:ext cx="6996809" cy="942400"/>
          </a:xfrm>
          <a:prstGeom prst="roundRect">
            <a:avLst>
              <a:gd name="adj" fmla="val 8400"/>
            </a:avLst>
          </a:prstGeom>
          <a:solidFill>
            <a:srgbClr val="FFFFFF"/>
          </a:solidFill>
          <a:ln w="2286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hape 3">
            <a:extLst>
              <a:ext uri="{FF2B5EF4-FFF2-40B4-BE49-F238E27FC236}">
                <a16:creationId xmlns:a16="http://schemas.microsoft.com/office/drawing/2014/main" id="{EAA8E98A-3342-6744-DC46-22042791EAEB}"/>
              </a:ext>
            </a:extLst>
          </p:cNvPr>
          <p:cNvSpPr/>
          <p:nvPr/>
        </p:nvSpPr>
        <p:spPr>
          <a:xfrm>
            <a:off x="7112372" y="2683521"/>
            <a:ext cx="91440" cy="942400"/>
          </a:xfrm>
          <a:prstGeom prst="roundRect">
            <a:avLst>
              <a:gd name="adj" fmla="val 74617"/>
            </a:avLst>
          </a:prstGeom>
          <a:solidFill>
            <a:srgbClr val="26A688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4">
            <a:extLst>
              <a:ext uri="{FF2B5EF4-FFF2-40B4-BE49-F238E27FC236}">
                <a16:creationId xmlns:a16="http://schemas.microsoft.com/office/drawing/2014/main" id="{834F94BB-53AF-6FC0-0B69-8E7C543F5F41}"/>
              </a:ext>
            </a:extLst>
          </p:cNvPr>
          <p:cNvSpPr/>
          <p:nvPr/>
        </p:nvSpPr>
        <p:spPr>
          <a:xfrm>
            <a:off x="7401001" y="2792818"/>
            <a:ext cx="2030611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Data Cleaning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5">
            <a:extLst>
              <a:ext uri="{FF2B5EF4-FFF2-40B4-BE49-F238E27FC236}">
                <a16:creationId xmlns:a16="http://schemas.microsoft.com/office/drawing/2014/main" id="{5D78A4ED-E332-E748-07C4-20EDA1F97CAE}"/>
              </a:ext>
            </a:extLst>
          </p:cNvPr>
          <p:cNvSpPr/>
          <p:nvPr/>
        </p:nvSpPr>
        <p:spPr>
          <a:xfrm>
            <a:off x="7401000" y="3031766"/>
            <a:ext cx="6758609" cy="519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Removed &lt;2% invalid CDs (e.g., Brooklyn 86, Queens 26)</a:t>
            </a:r>
            <a:endParaRPr lang="en-US" sz="1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Shape 2">
            <a:extLst>
              <a:ext uri="{FF2B5EF4-FFF2-40B4-BE49-F238E27FC236}">
                <a16:creationId xmlns:a16="http://schemas.microsoft.com/office/drawing/2014/main" id="{908C4D64-A84A-18F2-E0A1-C9A479E19E2B}"/>
              </a:ext>
            </a:extLst>
          </p:cNvPr>
          <p:cNvSpPr/>
          <p:nvPr/>
        </p:nvSpPr>
        <p:spPr>
          <a:xfrm>
            <a:off x="7315200" y="4827694"/>
            <a:ext cx="6996809" cy="942400"/>
          </a:xfrm>
          <a:prstGeom prst="roundRect">
            <a:avLst>
              <a:gd name="adj" fmla="val 8400"/>
            </a:avLst>
          </a:prstGeom>
          <a:solidFill>
            <a:srgbClr val="FFFFFF"/>
          </a:solidFill>
          <a:ln w="2286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Shape 3">
            <a:extLst>
              <a:ext uri="{FF2B5EF4-FFF2-40B4-BE49-F238E27FC236}">
                <a16:creationId xmlns:a16="http://schemas.microsoft.com/office/drawing/2014/main" id="{7EBA5760-144C-9EF5-B145-63771CEADAF5}"/>
              </a:ext>
            </a:extLst>
          </p:cNvPr>
          <p:cNvSpPr/>
          <p:nvPr/>
        </p:nvSpPr>
        <p:spPr>
          <a:xfrm>
            <a:off x="7129938" y="4827694"/>
            <a:ext cx="91440" cy="942400"/>
          </a:xfrm>
          <a:prstGeom prst="roundRect">
            <a:avLst>
              <a:gd name="adj" fmla="val 74617"/>
            </a:avLst>
          </a:prstGeom>
          <a:solidFill>
            <a:srgbClr val="26A688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4A1D6B74-385B-C463-3655-4D9F86098B34}"/>
              </a:ext>
            </a:extLst>
          </p:cNvPr>
          <p:cNvSpPr/>
          <p:nvPr/>
        </p:nvSpPr>
        <p:spPr>
          <a:xfrm>
            <a:off x="7418567" y="4936991"/>
            <a:ext cx="2030611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550" b="1" dirty="0">
                <a:solidFill>
                  <a:srgbClr val="333F70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Temporal Scope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5">
            <a:extLst>
              <a:ext uri="{FF2B5EF4-FFF2-40B4-BE49-F238E27FC236}">
                <a16:creationId xmlns:a16="http://schemas.microsoft.com/office/drawing/2014/main" id="{2E6929FB-698D-3247-FAA2-D1FF5BB90730}"/>
              </a:ext>
            </a:extLst>
          </p:cNvPr>
          <p:cNvSpPr/>
          <p:nvPr/>
        </p:nvSpPr>
        <p:spPr>
          <a:xfrm>
            <a:off x="7418566" y="5175939"/>
            <a:ext cx="6758609" cy="519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Analysis covers the period from April to September 2024, capturing critical spring and summer trends.</a:t>
            </a:r>
            <a:endParaRPr lang="en-US" sz="1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Shape 2">
            <a:extLst>
              <a:ext uri="{FF2B5EF4-FFF2-40B4-BE49-F238E27FC236}">
                <a16:creationId xmlns:a16="http://schemas.microsoft.com/office/drawing/2014/main" id="{2C2E38C4-7EC8-8F59-84CC-FBE59F86A416}"/>
              </a:ext>
            </a:extLst>
          </p:cNvPr>
          <p:cNvSpPr/>
          <p:nvPr/>
        </p:nvSpPr>
        <p:spPr>
          <a:xfrm>
            <a:off x="7315200" y="5897087"/>
            <a:ext cx="6996809" cy="942400"/>
          </a:xfrm>
          <a:prstGeom prst="roundRect">
            <a:avLst>
              <a:gd name="adj" fmla="val 8400"/>
            </a:avLst>
          </a:prstGeom>
          <a:solidFill>
            <a:srgbClr val="FFFFFF"/>
          </a:solidFill>
          <a:ln w="2286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Shape 3">
            <a:extLst>
              <a:ext uri="{FF2B5EF4-FFF2-40B4-BE49-F238E27FC236}">
                <a16:creationId xmlns:a16="http://schemas.microsoft.com/office/drawing/2014/main" id="{F60D6BC2-B59B-6026-B015-A629FD418ACE}"/>
              </a:ext>
            </a:extLst>
          </p:cNvPr>
          <p:cNvSpPr/>
          <p:nvPr/>
        </p:nvSpPr>
        <p:spPr>
          <a:xfrm>
            <a:off x="7129938" y="5897087"/>
            <a:ext cx="91440" cy="942400"/>
          </a:xfrm>
          <a:prstGeom prst="roundRect">
            <a:avLst>
              <a:gd name="adj" fmla="val 74617"/>
            </a:avLst>
          </a:prstGeom>
          <a:solidFill>
            <a:srgbClr val="26A688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 4">
            <a:extLst>
              <a:ext uri="{FF2B5EF4-FFF2-40B4-BE49-F238E27FC236}">
                <a16:creationId xmlns:a16="http://schemas.microsoft.com/office/drawing/2014/main" id="{F87505F0-2212-BB87-2FD0-27FDA4FB2841}"/>
              </a:ext>
            </a:extLst>
          </p:cNvPr>
          <p:cNvSpPr/>
          <p:nvPr/>
        </p:nvSpPr>
        <p:spPr>
          <a:xfrm>
            <a:off x="7418567" y="6006384"/>
            <a:ext cx="2030611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550" b="1" dirty="0">
                <a:solidFill>
                  <a:srgbClr val="333F70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Geographic Granularity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 5">
            <a:extLst>
              <a:ext uri="{FF2B5EF4-FFF2-40B4-BE49-F238E27FC236}">
                <a16:creationId xmlns:a16="http://schemas.microsoft.com/office/drawing/2014/main" id="{00A83B05-87D0-954E-4900-CAE75DD499AF}"/>
              </a:ext>
            </a:extLst>
          </p:cNvPr>
          <p:cNvSpPr/>
          <p:nvPr/>
        </p:nvSpPr>
        <p:spPr>
          <a:xfrm>
            <a:off x="7418566" y="6245332"/>
            <a:ext cx="6758609" cy="519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Data aggregated and analyzed at the community district and borough levels, incorporating Census population data for per-capita metrics.</a:t>
            </a:r>
            <a:endParaRPr lang="en-US" sz="1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Shape 2">
            <a:extLst>
              <a:ext uri="{FF2B5EF4-FFF2-40B4-BE49-F238E27FC236}">
                <a16:creationId xmlns:a16="http://schemas.microsoft.com/office/drawing/2014/main" id="{9A2337B8-246B-1499-0033-AF6A2A4C8358}"/>
              </a:ext>
            </a:extLst>
          </p:cNvPr>
          <p:cNvSpPr/>
          <p:nvPr/>
        </p:nvSpPr>
        <p:spPr>
          <a:xfrm>
            <a:off x="7315200" y="6948784"/>
            <a:ext cx="6996809" cy="942400"/>
          </a:xfrm>
          <a:prstGeom prst="roundRect">
            <a:avLst>
              <a:gd name="adj" fmla="val 8400"/>
            </a:avLst>
          </a:prstGeom>
          <a:solidFill>
            <a:srgbClr val="FFFFFF"/>
          </a:solidFill>
          <a:ln w="2286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Shape 3">
            <a:extLst>
              <a:ext uri="{FF2B5EF4-FFF2-40B4-BE49-F238E27FC236}">
                <a16:creationId xmlns:a16="http://schemas.microsoft.com/office/drawing/2014/main" id="{626AC01D-45FC-FE45-B052-3BBEAE1CAA7B}"/>
              </a:ext>
            </a:extLst>
          </p:cNvPr>
          <p:cNvSpPr/>
          <p:nvPr/>
        </p:nvSpPr>
        <p:spPr>
          <a:xfrm>
            <a:off x="7129938" y="6948784"/>
            <a:ext cx="91440" cy="942400"/>
          </a:xfrm>
          <a:prstGeom prst="roundRect">
            <a:avLst>
              <a:gd name="adj" fmla="val 74617"/>
            </a:avLst>
          </a:prstGeom>
          <a:solidFill>
            <a:srgbClr val="26A688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 4">
            <a:extLst>
              <a:ext uri="{FF2B5EF4-FFF2-40B4-BE49-F238E27FC236}">
                <a16:creationId xmlns:a16="http://schemas.microsoft.com/office/drawing/2014/main" id="{049D832E-034D-8178-F42E-87C78B3CC424}"/>
              </a:ext>
            </a:extLst>
          </p:cNvPr>
          <p:cNvSpPr/>
          <p:nvPr/>
        </p:nvSpPr>
        <p:spPr>
          <a:xfrm>
            <a:off x="7418567" y="7058081"/>
            <a:ext cx="2030611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550" b="1" dirty="0">
                <a:solidFill>
                  <a:srgbClr val="333F70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Key Metrics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 5">
            <a:extLst>
              <a:ext uri="{FF2B5EF4-FFF2-40B4-BE49-F238E27FC236}">
                <a16:creationId xmlns:a16="http://schemas.microsoft.com/office/drawing/2014/main" id="{88CC981F-7432-39C4-8FF3-07F8BCF1CAA3}"/>
              </a:ext>
            </a:extLst>
          </p:cNvPr>
          <p:cNvSpPr/>
          <p:nvPr/>
        </p:nvSpPr>
        <p:spPr>
          <a:xfrm>
            <a:off x="7418566" y="7297029"/>
            <a:ext cx="6758609" cy="519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Per-capita rates calculated per 1,000 residents to normalize for population differences.</a:t>
            </a:r>
            <a:endParaRPr lang="en-US" sz="1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Shape 2">
            <a:extLst>
              <a:ext uri="{FF2B5EF4-FFF2-40B4-BE49-F238E27FC236}">
                <a16:creationId xmlns:a16="http://schemas.microsoft.com/office/drawing/2014/main" id="{A5DC088F-9F2A-EBBB-C934-46B06BC7DEA0}"/>
              </a:ext>
            </a:extLst>
          </p:cNvPr>
          <p:cNvSpPr/>
          <p:nvPr/>
        </p:nvSpPr>
        <p:spPr>
          <a:xfrm>
            <a:off x="7315200" y="3727523"/>
            <a:ext cx="6996809" cy="942400"/>
          </a:xfrm>
          <a:prstGeom prst="roundRect">
            <a:avLst>
              <a:gd name="adj" fmla="val 8400"/>
            </a:avLst>
          </a:prstGeom>
          <a:solidFill>
            <a:srgbClr val="FFFFFF"/>
          </a:solidFill>
          <a:ln w="2286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Shape 3">
            <a:extLst>
              <a:ext uri="{FF2B5EF4-FFF2-40B4-BE49-F238E27FC236}">
                <a16:creationId xmlns:a16="http://schemas.microsoft.com/office/drawing/2014/main" id="{AFF90DE8-C565-36B1-2572-5999392E0B14}"/>
              </a:ext>
            </a:extLst>
          </p:cNvPr>
          <p:cNvSpPr/>
          <p:nvPr/>
        </p:nvSpPr>
        <p:spPr>
          <a:xfrm>
            <a:off x="7129938" y="3727523"/>
            <a:ext cx="91440" cy="942400"/>
          </a:xfrm>
          <a:prstGeom prst="roundRect">
            <a:avLst>
              <a:gd name="adj" fmla="val 74617"/>
            </a:avLst>
          </a:prstGeom>
          <a:solidFill>
            <a:srgbClr val="26A688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 4">
            <a:extLst>
              <a:ext uri="{FF2B5EF4-FFF2-40B4-BE49-F238E27FC236}">
                <a16:creationId xmlns:a16="http://schemas.microsoft.com/office/drawing/2014/main" id="{DF83B566-2554-5B27-7683-14958D1AB8C2}"/>
              </a:ext>
            </a:extLst>
          </p:cNvPr>
          <p:cNvSpPr/>
          <p:nvPr/>
        </p:nvSpPr>
        <p:spPr>
          <a:xfrm>
            <a:off x="7418567" y="3836820"/>
            <a:ext cx="2030611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Final Dataset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 5">
            <a:extLst>
              <a:ext uri="{FF2B5EF4-FFF2-40B4-BE49-F238E27FC236}">
                <a16:creationId xmlns:a16="http://schemas.microsoft.com/office/drawing/2014/main" id="{715A4A60-0CE7-8E4F-2A77-622EA96009FB}"/>
              </a:ext>
            </a:extLst>
          </p:cNvPr>
          <p:cNvSpPr/>
          <p:nvPr/>
        </p:nvSpPr>
        <p:spPr>
          <a:xfrm>
            <a:off x="7418566" y="4075768"/>
            <a:ext cx="6758609" cy="519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300,348 complaints, 447,154 violations</a:t>
            </a:r>
            <a:endParaRPr lang="en-US" sz="1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2" name="Picture 41" descr="High view of a city with trees&#10;&#10;AI-generated content may be incorrect.">
            <a:extLst>
              <a:ext uri="{FF2B5EF4-FFF2-40B4-BE49-F238E27FC236}">
                <a16:creationId xmlns:a16="http://schemas.microsoft.com/office/drawing/2014/main" id="{27810FFA-C15E-9212-D707-A7EEB6921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597938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543834" y="504825"/>
            <a:ext cx="7868646" cy="2748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000" b="1" dirty="0">
                <a:solidFill>
                  <a:srgbClr val="333F70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Complaint Concentration: Where Residents Face the Most Issues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43834" y="1909944"/>
            <a:ext cx="7604760" cy="703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An examination of both total and per-capita complaint rates reveals significant disparities across NYC's community districts.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33248" y="6923411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Key Takeaway: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33248" y="7267025"/>
            <a:ext cx="7274957" cy="457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GB" sz="170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Bronx districts occupy 4 of top 5 spots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50568" y="6923412"/>
            <a:ext cx="73591" cy="801364"/>
          </a:xfrm>
          <a:prstGeom prst="rect">
            <a:avLst/>
          </a:prstGeom>
          <a:solidFill>
            <a:srgbClr val="26A688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F2656234-8327-051A-29CD-F93B4546C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585" y="1274303"/>
            <a:ext cx="6944638" cy="3025198"/>
          </a:xfrm>
          <a:prstGeom prst="rect">
            <a:avLst/>
          </a:prstGeom>
        </p:spPr>
      </p:pic>
      <p:pic>
        <p:nvPicPr>
          <p:cNvPr id="20" name="Picture 19" descr="A close-up of a graph&#10;&#10;AI-generated content may be incorrect.">
            <a:extLst>
              <a:ext uri="{FF2B5EF4-FFF2-40B4-BE49-F238E27FC236}">
                <a16:creationId xmlns:a16="http://schemas.microsoft.com/office/drawing/2014/main" id="{00431BB2-47E5-FE51-BEB5-A004318DE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3079" y="4749327"/>
            <a:ext cx="6944638" cy="3025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A8B30A-7D98-EF98-D72F-21E6FD686054}"/>
              </a:ext>
            </a:extLst>
          </p:cNvPr>
          <p:cNvSpPr txBox="1"/>
          <p:nvPr/>
        </p:nvSpPr>
        <p:spPr>
          <a:xfrm>
            <a:off x="535597" y="2773725"/>
            <a:ext cx="744513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5 Districts by Complaints Per Capita</a:t>
            </a:r>
          </a:p>
          <a:p>
            <a:endParaRPr lang="en-IN" sz="20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Manhattan 10 (Central Harlem)      127.5 per 1,000</a:t>
            </a:r>
          </a:p>
          <a:p>
            <a:r>
              <a:rPr lang="en-IN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Bronx 6 (Belmont/East Tremont)    115.8 per 1,000  </a:t>
            </a:r>
          </a:p>
          <a:p>
            <a:r>
              <a:rPr lang="en-IN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Bronx 4 (Highbridge/Concourse)    111.9 per 1,000</a:t>
            </a:r>
          </a:p>
          <a:p>
            <a:r>
              <a:rPr lang="en-IN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Bronx 5 (Morris Heights)                109.9 per 1,000</a:t>
            </a:r>
          </a:p>
          <a:p>
            <a:r>
              <a:rPr lang="en-IN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Bronx 2 (Hunts Point)                     103.5 per 1,000</a:t>
            </a:r>
          </a:p>
          <a:p>
            <a:endParaRPr lang="en-IN" sz="20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Citywide Average: 50.9 per 1,000</a:t>
            </a:r>
          </a:p>
          <a:p>
            <a:endParaRPr lang="en-IN" sz="20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INSIGHT: Bronx districts occupy 4 of top 5 spots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75E0B-235F-FD68-2591-4DD1773571DB}"/>
              </a:ext>
            </a:extLst>
          </p:cNvPr>
          <p:cNvSpPr txBox="1"/>
          <p:nvPr/>
        </p:nvSpPr>
        <p:spPr>
          <a:xfrm>
            <a:off x="535597" y="7883723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Source: NYC Open Data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1505" y="594003"/>
            <a:ext cx="12608123" cy="552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333F70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Seasonal Fluctuations in Housing Complaints</a:t>
            </a:r>
            <a:endParaRPr lang="en-US" sz="3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11505" y="1500307"/>
            <a:ext cx="13392388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Complaint patterns demonstrate clear seasonal trends, likely influenced by environmental factors and resident behaviour.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863131" y="2290228"/>
            <a:ext cx="5098018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Analysis of monthly complaint data shows a distinct pattern: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913376" y="2583180"/>
            <a:ext cx="5098018" cy="1131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200"/>
              </a:lnSpc>
              <a:buSzPct val="100000"/>
            </a:pP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863131" y="5187851"/>
            <a:ext cx="5098018" cy="1131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Summer Peak:</a:t>
            </a:r>
            <a:r>
              <a:rPr lang="en-US" sz="135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A peak is observed in mid-summer (June-July), often correlating with issues like inadequate cooling, pest infestations, or structural problems exacerbated by heat and humidity.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9201507" y="6591121"/>
            <a:ext cx="2210633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Key Takeaway: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9201507" y="7044273"/>
            <a:ext cx="4832747" cy="848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GB" sz="135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10.8% decline from April to September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GB" sz="135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Potential cause: Heating season complaints diminish</a:t>
            </a:r>
            <a:endParaRPr lang="en-US" sz="135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8"/>
          <p:cNvSpPr/>
          <p:nvPr/>
        </p:nvSpPr>
        <p:spPr>
          <a:xfrm flipH="1">
            <a:off x="8959094" y="6729293"/>
            <a:ext cx="45719" cy="864751"/>
          </a:xfrm>
          <a:prstGeom prst="rect">
            <a:avLst/>
          </a:prstGeom>
          <a:solidFill>
            <a:srgbClr val="26A688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F1076D-0FA9-D7FD-0A8B-110A45581587}"/>
              </a:ext>
            </a:extLst>
          </p:cNvPr>
          <p:cNvSpPr txBox="1"/>
          <p:nvPr/>
        </p:nvSpPr>
        <p:spPr>
          <a:xfrm>
            <a:off x="8936235" y="2794100"/>
            <a:ext cx="5024913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Monthly Complaint Patterns (Apr-Sep 2024)</a:t>
            </a:r>
          </a:p>
          <a:p>
            <a:endParaRPr lang="en-GB" sz="16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April:          54,893 complaints (PEAK)</a:t>
            </a:r>
          </a:p>
          <a:p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May:            48,967 complaints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June:            46,814 complaints  </a:t>
            </a:r>
          </a:p>
          <a:p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July:             51,879 complaints (summer increase)</a:t>
            </a:r>
          </a:p>
          <a:p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August:        46,916 complaints</a:t>
            </a:r>
          </a:p>
          <a:p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September:  48,879 complaints</a:t>
            </a:r>
            <a:endParaRPr lang="en-IN" sz="16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 descr="A graph of a graph and a graph of a graph&#10;&#10;AI-generated content may be incorrect.">
            <a:extLst>
              <a:ext uri="{FF2B5EF4-FFF2-40B4-BE49-F238E27FC236}">
                <a16:creationId xmlns:a16="http://schemas.microsoft.com/office/drawing/2014/main" id="{EAC2A258-8650-B1E9-C5FF-09DF72386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07" y="2136816"/>
            <a:ext cx="8670977" cy="55382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D27325-DB2E-EA5F-DF4F-D7499FC68BCC}"/>
              </a:ext>
            </a:extLst>
          </p:cNvPr>
          <p:cNvSpPr txBox="1"/>
          <p:nvPr/>
        </p:nvSpPr>
        <p:spPr>
          <a:xfrm>
            <a:off x="435429" y="7860268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Source: NYC Open Data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485944" y="314169"/>
            <a:ext cx="11690014" cy="96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Violation Concentration: Enforcement Hotspots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485945" y="128336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While complaints are widespread, violations issued by enforcement agencies show a more acute geographic focus.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35168" y="6657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Key Takeaway: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35168" y="7150572"/>
            <a:ext cx="13160063" cy="804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Violations are even more geographically concentrated than complaints. Bronx districts prominently dominate the per-capita rankings, suggesting targeted enforcement or particularly severe conditions in these areas.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63084" y="6873439"/>
            <a:ext cx="45719" cy="1041992"/>
          </a:xfrm>
          <a:prstGeom prst="rect">
            <a:avLst/>
          </a:prstGeom>
          <a:solidFill>
            <a:srgbClr val="26A688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 2">
            <a:extLst>
              <a:ext uri="{FF2B5EF4-FFF2-40B4-BE49-F238E27FC236}">
                <a16:creationId xmlns:a16="http://schemas.microsoft.com/office/drawing/2014/main" id="{43762FBD-3A56-4038-A204-BD3A01B0D011}"/>
              </a:ext>
            </a:extLst>
          </p:cNvPr>
          <p:cNvSpPr/>
          <p:nvPr/>
        </p:nvSpPr>
        <p:spPr>
          <a:xfrm>
            <a:off x="485944" y="2759242"/>
            <a:ext cx="7679488" cy="3128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Top 5 Districts by Violations Per Capita</a:t>
            </a:r>
          </a:p>
          <a:p>
            <a:pPr marL="342900" indent="-342900" algn="l">
              <a:lnSpc>
                <a:spcPts val="2850"/>
              </a:lnSpc>
              <a:buAutoNum type="arabicPeriod"/>
            </a:pPr>
            <a:r>
              <a:rPr lang="en-US" sz="175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Bronx 6      193.1 per 1,000 (2.6x citywide avg)</a:t>
            </a:r>
          </a:p>
          <a:p>
            <a:pPr marL="342900" indent="-342900" algn="l">
              <a:lnSpc>
                <a:spcPts val="2850"/>
              </a:lnSpc>
              <a:buAutoNum type="arabicPeriod"/>
            </a:pPr>
            <a:r>
              <a:rPr lang="en-US" sz="175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Bronx 5      186.3 per 1,000</a:t>
            </a:r>
          </a:p>
          <a:p>
            <a:pPr marL="342900" indent="-342900" algn="l">
              <a:lnSpc>
                <a:spcPts val="2850"/>
              </a:lnSpc>
              <a:buAutoNum type="arabicPeriod"/>
            </a:pPr>
            <a:r>
              <a:rPr lang="en-US" sz="175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Bronx 4      174.9 per 1,000  </a:t>
            </a:r>
          </a:p>
          <a:p>
            <a:pPr marL="342900" indent="-342900" algn="l">
              <a:lnSpc>
                <a:spcPts val="2850"/>
              </a:lnSpc>
              <a:buAutoNum type="arabicPeriod"/>
            </a:pPr>
            <a:r>
              <a:rPr lang="en-US" sz="175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Bronx 2      134.7 per 1,000</a:t>
            </a:r>
          </a:p>
          <a:p>
            <a:pPr marL="342900" indent="-342900" algn="l">
              <a:lnSpc>
                <a:spcPts val="2850"/>
              </a:lnSpc>
              <a:buAutoNum type="arabicPeriod"/>
            </a:pPr>
            <a:r>
              <a:rPr lang="en-US" sz="175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Bronx 7      131.9 per 1,000</a:t>
            </a:r>
          </a:p>
          <a:p>
            <a:pPr algn="l">
              <a:lnSpc>
                <a:spcPts val="2850"/>
              </a:lnSpc>
            </a:pPr>
            <a:r>
              <a:rPr lang="en-US" sz="175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Citywide Average: 75.8 per 1,000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screenshot of a graph&#10;&#10;AI-generated content may be incorrect.">
            <a:extLst>
              <a:ext uri="{FF2B5EF4-FFF2-40B4-BE49-F238E27FC236}">
                <a16:creationId xmlns:a16="http://schemas.microsoft.com/office/drawing/2014/main" id="{D8F73670-1B22-BF77-DFC0-5AD13E606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895" y="2009174"/>
            <a:ext cx="9000119" cy="45099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9575CE-E1DC-16D7-17C9-09CEF55EE9AA}"/>
              </a:ext>
            </a:extLst>
          </p:cNvPr>
          <p:cNvSpPr txBox="1"/>
          <p:nvPr/>
        </p:nvSpPr>
        <p:spPr>
          <a:xfrm>
            <a:off x="0" y="7926708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Source: NYC Open Data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0188" y="432316"/>
            <a:ext cx="11194613" cy="491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333F70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Violation Severity and Seasonal Enforcement</a:t>
            </a:r>
            <a:endParaRPr lang="en-US" sz="3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50188" y="1237893"/>
            <a:ext cx="13530024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Understanding the nature and timing of violations is crucial for effective policy intervention.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50188" y="1616428"/>
            <a:ext cx="5557123" cy="245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333F70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Violation Class Distribution (April-Sept 2024)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573048" y="6556668"/>
            <a:ext cx="6573322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The majority of issued violations fall into the hazardous or immediately hazardous categories.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7506890" y="6556668"/>
            <a:ext cx="6573322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Enforcement activity, reflected in violation issuance, tends to peak in early summer.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785932" y="7082179"/>
            <a:ext cx="1965246" cy="245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333F70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Key Takeaway: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785931" y="7365762"/>
            <a:ext cx="13294281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A significant portion of violations address hazardous or immediately hazardous conditions, with enforcement actions peaking in early summer, often in response to the preceding surge in complaints.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Shape 14"/>
          <p:cNvSpPr/>
          <p:nvPr/>
        </p:nvSpPr>
        <p:spPr>
          <a:xfrm>
            <a:off x="527329" y="7082178"/>
            <a:ext cx="45719" cy="502921"/>
          </a:xfrm>
          <a:prstGeom prst="rect">
            <a:avLst/>
          </a:prstGeom>
          <a:solidFill>
            <a:srgbClr val="26A688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496E1D3C-48E3-A703-15B8-0ACB7E7094B3}"/>
              </a:ext>
            </a:extLst>
          </p:cNvPr>
          <p:cNvSpPr/>
          <p:nvPr/>
        </p:nvSpPr>
        <p:spPr>
          <a:xfrm>
            <a:off x="573047" y="1895361"/>
            <a:ext cx="4700701" cy="2048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GB" sz="120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Class A (Non-hazardous):          	184,213 (41.2%)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GB" sz="120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Class B (Hazardous):              	144,016 (32.2%)  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GB" sz="120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Class C (Immediately Hazardous):  	117,681 (26.3%)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GB" sz="120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Class I (Immediately Hazardous):    	1,244 (0.3%)</a:t>
            </a:r>
          </a:p>
          <a:p>
            <a:pPr marL="0" indent="0" algn="l">
              <a:lnSpc>
                <a:spcPts val="1950"/>
              </a:lnSpc>
              <a:buNone/>
            </a:pPr>
            <a:endParaRPr lang="en-GB" sz="1200" dirty="0">
              <a:solidFill>
                <a:srgbClr val="333F70"/>
              </a:solidFill>
              <a:latin typeface="Times New Roman" panose="02020603050405020304" pitchFamily="18" charset="0"/>
              <a:ea typeface="Open Sans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1950"/>
              </a:lnSpc>
              <a:buNone/>
            </a:pPr>
            <a:r>
              <a:rPr lang="en-GB" sz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58.5% are Class B or C (serious violations)</a:t>
            </a:r>
          </a:p>
          <a:p>
            <a:pPr marL="0" indent="0" algn="l">
              <a:lnSpc>
                <a:spcPts val="1950"/>
              </a:lnSpc>
              <a:buNone/>
            </a:pPr>
            <a:endParaRPr lang="en-GB" sz="1200" dirty="0">
              <a:solidFill>
                <a:srgbClr val="333F70"/>
              </a:solidFill>
              <a:latin typeface="Times New Roman" panose="02020603050405020304" pitchFamily="18" charset="0"/>
              <a:ea typeface="Open Sans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1950"/>
              </a:lnSpc>
              <a:buNone/>
            </a:pPr>
            <a:r>
              <a:rPr lang="en-GB" sz="120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Monthly Peak: June 2024 - 130,928 violations (2.1x the April baseline)</a:t>
            </a:r>
          </a:p>
        </p:txBody>
      </p:sp>
      <p:pic>
        <p:nvPicPr>
          <p:cNvPr id="7" name="Picture 6" descr="A close-up of a graph&#10;&#10;AI-generated content may be incorrect.">
            <a:extLst>
              <a:ext uri="{FF2B5EF4-FFF2-40B4-BE49-F238E27FC236}">
                <a16:creationId xmlns:a16="http://schemas.microsoft.com/office/drawing/2014/main" id="{D450C4DC-525D-E22F-17AC-4012196DC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424" y="2174808"/>
            <a:ext cx="7143788" cy="4307446"/>
          </a:xfrm>
          <a:prstGeom prst="rect">
            <a:avLst/>
          </a:prstGeom>
        </p:spPr>
      </p:pic>
      <p:pic>
        <p:nvPicPr>
          <p:cNvPr id="9" name="Picture 8" descr="A graph and diagram of a graph&#10;&#10;AI-generated content may be incorrect.">
            <a:extLst>
              <a:ext uri="{FF2B5EF4-FFF2-40B4-BE49-F238E27FC236}">
                <a16:creationId xmlns:a16="http://schemas.microsoft.com/office/drawing/2014/main" id="{AAFAFBA5-D173-7490-1AA2-06266317A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88" y="3931948"/>
            <a:ext cx="6016110" cy="25125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74F1C7-7866-4D77-D526-1203DBF09F22}"/>
              </a:ext>
            </a:extLst>
          </p:cNvPr>
          <p:cNvSpPr txBox="1"/>
          <p:nvPr/>
        </p:nvSpPr>
        <p:spPr>
          <a:xfrm>
            <a:off x="420914" y="7917916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Source: NYC Open Data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553403" y="434816"/>
            <a:ext cx="10343197" cy="686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333F70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Enforcement Intensity: Translating Complaints into Action</a:t>
            </a:r>
            <a:endParaRPr lang="en-US" sz="3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76263" y="1303093"/>
            <a:ext cx="9812337" cy="392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The ratio of violations to complaints indicates the intensity and responsiveness of enforcement efforts across districts.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094256" y="5646520"/>
            <a:ext cx="2842149" cy="227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Violations per Complaint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094256" y="4844246"/>
            <a:ext cx="1842218" cy="227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Violation Issued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094256" y="4050076"/>
            <a:ext cx="2541042" cy="227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Inspection Conducted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094256" y="3247801"/>
            <a:ext cx="2279316" cy="227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Complaint Received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758187" y="6440690"/>
            <a:ext cx="1976438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Key Takeaway: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758187" y="6795796"/>
            <a:ext cx="13231174" cy="758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Enforcement intensity varies substantially across community districts. Several districts demonstrate a ratio greater than one, meaning they issue, on average, more than one violation per complaint, indicating either multiple issues per complaint or robust enforcement.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576263" y="6440690"/>
            <a:ext cx="45719" cy="1113772"/>
          </a:xfrm>
          <a:prstGeom prst="rect">
            <a:avLst/>
          </a:prstGeom>
          <a:solidFill>
            <a:srgbClr val="26A68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" name="Text 2">
            <a:extLst>
              <a:ext uri="{FF2B5EF4-FFF2-40B4-BE49-F238E27FC236}">
                <a16:creationId xmlns:a16="http://schemas.microsoft.com/office/drawing/2014/main" id="{D0EFBD72-D8FD-360C-2F35-431ED3C668BA}"/>
              </a:ext>
            </a:extLst>
          </p:cNvPr>
          <p:cNvSpPr/>
          <p:nvPr/>
        </p:nvSpPr>
        <p:spPr>
          <a:xfrm>
            <a:off x="495137" y="2336077"/>
            <a:ext cx="5229864" cy="3553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GB" sz="160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Violations Per Complaint by District</a:t>
            </a:r>
          </a:p>
          <a:p>
            <a:pPr marL="0" indent="0" algn="l">
              <a:lnSpc>
                <a:spcPts val="1950"/>
              </a:lnSpc>
              <a:buNone/>
            </a:pPr>
            <a:endParaRPr lang="en-GB" sz="1600" dirty="0">
              <a:solidFill>
                <a:srgbClr val="333F70"/>
              </a:solidFill>
              <a:latin typeface="Times New Roman" panose="02020603050405020304" pitchFamily="18" charset="0"/>
              <a:ea typeface="Open Sans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1950"/>
              </a:lnSpc>
              <a:buNone/>
            </a:pPr>
            <a:r>
              <a:rPr lang="en-GB" sz="160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Top 5 Enforcement Ratios:</a:t>
            </a:r>
          </a:p>
          <a:p>
            <a:pPr marL="228600" indent="-228600" algn="l">
              <a:lnSpc>
                <a:spcPts val="1950"/>
              </a:lnSpc>
              <a:buAutoNum type="arabicPeriod"/>
            </a:pPr>
            <a:r>
              <a:rPr lang="en-GB" sz="160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Brooklyn 12    3.06 violations per complaint</a:t>
            </a:r>
          </a:p>
          <a:p>
            <a:pPr marL="228600" indent="-228600" algn="l">
              <a:lnSpc>
                <a:spcPts val="1950"/>
              </a:lnSpc>
              <a:buAutoNum type="arabicPeriod"/>
            </a:pPr>
            <a:r>
              <a:rPr lang="en-GB" sz="160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Brooklyn 6     2.70 violations per complaint</a:t>
            </a:r>
          </a:p>
          <a:p>
            <a:pPr marL="228600" indent="-228600" algn="l">
              <a:lnSpc>
                <a:spcPts val="1950"/>
              </a:lnSpc>
              <a:buAutoNum type="arabicPeriod"/>
            </a:pPr>
            <a:r>
              <a:rPr lang="en-GB" sz="160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Brooklyn 10    2.58 violations per complaint</a:t>
            </a:r>
          </a:p>
          <a:p>
            <a:pPr marL="228600" indent="-228600" algn="l">
              <a:lnSpc>
                <a:spcPts val="1950"/>
              </a:lnSpc>
              <a:buAutoNum type="arabicPeriod"/>
            </a:pPr>
            <a:r>
              <a:rPr lang="en-GB" sz="160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Brooklyn 1     2.19 violations per complaint  </a:t>
            </a:r>
          </a:p>
          <a:p>
            <a:pPr marL="228600" indent="-228600" algn="l">
              <a:lnSpc>
                <a:spcPts val="1950"/>
              </a:lnSpc>
              <a:buAutoNum type="arabicPeriod"/>
            </a:pPr>
            <a:r>
              <a:rPr lang="en-GB" sz="160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Brooklyn 7     2.13 violations per complaint</a:t>
            </a:r>
          </a:p>
          <a:p>
            <a:pPr marL="228600" indent="-228600" algn="l">
              <a:lnSpc>
                <a:spcPts val="1950"/>
              </a:lnSpc>
              <a:buAutoNum type="arabicPeriod"/>
            </a:pPr>
            <a:r>
              <a:rPr lang="en-GB" sz="160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Citywide Average: 1.49 violations per complaint</a:t>
            </a:r>
          </a:p>
          <a:p>
            <a:pPr algn="l">
              <a:lnSpc>
                <a:spcPts val="1950"/>
              </a:lnSpc>
            </a:pPr>
            <a:endParaRPr lang="en-GB" sz="1600" dirty="0">
              <a:solidFill>
                <a:srgbClr val="333F70"/>
              </a:solidFill>
              <a:latin typeface="Times New Roman" panose="02020603050405020304" pitchFamily="18" charset="0"/>
              <a:ea typeface="Open Sans" pitchFamily="34" charset="-122"/>
              <a:cs typeface="Times New Roman" panose="02020603050405020304" pitchFamily="18" charset="0"/>
            </a:endParaRPr>
          </a:p>
          <a:p>
            <a:pPr algn="l">
              <a:lnSpc>
                <a:spcPts val="1950"/>
              </a:lnSpc>
            </a:pPr>
            <a:r>
              <a:rPr lang="en-GB" sz="160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KEY FINDING: Brooklyn dominates enforcement intensity</a:t>
            </a:r>
          </a:p>
          <a:p>
            <a:pPr algn="l">
              <a:lnSpc>
                <a:spcPts val="1950"/>
              </a:lnSpc>
            </a:pPr>
            <a:r>
              <a:rPr lang="en-GB" sz="160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When inspected, Brooklyn properties show multiple violations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 descr="A graph of red and white bars&#10;&#10;AI-generated content may be incorrect.">
            <a:extLst>
              <a:ext uri="{FF2B5EF4-FFF2-40B4-BE49-F238E27FC236}">
                <a16:creationId xmlns:a16="http://schemas.microsoft.com/office/drawing/2014/main" id="{8BF37397-9690-8063-8058-855CAFD70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00" y="2038171"/>
            <a:ext cx="7908925" cy="44796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6341FF-E933-4336-9EE4-99F34647C839}"/>
              </a:ext>
            </a:extLst>
          </p:cNvPr>
          <p:cNvSpPr txBox="1"/>
          <p:nvPr/>
        </p:nvSpPr>
        <p:spPr>
          <a:xfrm>
            <a:off x="278805" y="7912135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Source: NYC Open Data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1734" y="492204"/>
            <a:ext cx="11614071" cy="483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b="1" dirty="0">
                <a:solidFill>
                  <a:srgbClr val="333F70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Borough-Level Insights &amp; System-Wide Patterns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41734" y="1285518"/>
            <a:ext cx="13546931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Examining broader patterns helps to contextualise district-level findings and reveal systemic trends.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41734" y="1862018"/>
            <a:ext cx="6314480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33F70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Borough Per-Capita Complaint Comparison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564593" y="5804960"/>
            <a:ext cx="4626756" cy="967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A strong positive correlation exists between the number of complaints and violations issued, indicating that areas with higher reported issues generally experience more enforcement.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773907" y="6900964"/>
            <a:ext cx="1935123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333F70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Key Takeaway: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773907" y="7214337"/>
            <a:ext cx="13314759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While a strong correlation exists between complaints and violations, borough-level analyses highlight differing enforcement strengths and varying burdens of housing issues, suggesting nuances beyond simple complaint counts.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7"/>
          <p:cNvSpPr/>
          <p:nvPr/>
        </p:nvSpPr>
        <p:spPr>
          <a:xfrm flipH="1">
            <a:off x="564594" y="6900964"/>
            <a:ext cx="45719" cy="808673"/>
          </a:xfrm>
          <a:prstGeom prst="rect">
            <a:avLst/>
          </a:prstGeom>
          <a:solidFill>
            <a:srgbClr val="26A68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7021F9C0-6992-5478-44F2-B58DC058EC98}"/>
              </a:ext>
            </a:extLst>
          </p:cNvPr>
          <p:cNvSpPr/>
          <p:nvPr/>
        </p:nvSpPr>
        <p:spPr>
          <a:xfrm>
            <a:off x="564594" y="2391250"/>
            <a:ext cx="4316564" cy="2907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Borough Comparison (Per 1,000 Residents)</a:t>
            </a:r>
          </a:p>
          <a:p>
            <a:pPr marL="0" indent="0" algn="l">
              <a:lnSpc>
                <a:spcPts val="1950"/>
              </a:lnSpc>
              <a:buNone/>
            </a:pPr>
            <a:endParaRPr lang="en-US" sz="1200" dirty="0">
              <a:solidFill>
                <a:srgbClr val="333F70"/>
              </a:solidFill>
              <a:latin typeface="Times New Roman" panose="02020603050405020304" pitchFamily="18" charset="0"/>
              <a:ea typeface="Open Sans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Borough      	Complaints  	Violations  	Enforcement Ratio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Bronx            	 75.6       	 112.7         	1.49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Brooklyn          34.7        	 60.0         	1.73  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Manhattan        43.4        	 49.5         	1.14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Queens             17.5        	 26.6         	1.52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Staten Island    12.7        	 17.5         	1.38</a:t>
            </a:r>
          </a:p>
          <a:p>
            <a:pPr marL="0" indent="0" algn="l">
              <a:lnSpc>
                <a:spcPts val="1950"/>
              </a:lnSpc>
              <a:buNone/>
            </a:pPr>
            <a:endParaRPr lang="en-US" sz="1200" dirty="0">
              <a:solidFill>
                <a:srgbClr val="333F70"/>
              </a:solidFill>
              <a:latin typeface="Times New Roman" panose="02020603050405020304" pitchFamily="18" charset="0"/>
              <a:ea typeface="Open Sans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KEY INSIGHT: Bronx leads in absolute burden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            	   Brooklyn leads in enforcement intensity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A comparison of a chart&#10;&#10;AI-generated content may be incorrect.">
            <a:extLst>
              <a:ext uri="{FF2B5EF4-FFF2-40B4-BE49-F238E27FC236}">
                <a16:creationId xmlns:a16="http://schemas.microsoft.com/office/drawing/2014/main" id="{2CF3A337-C7E1-EE35-3275-C15F5D240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805" y="4525114"/>
            <a:ext cx="8838454" cy="2559691"/>
          </a:xfrm>
          <a:prstGeom prst="rect">
            <a:avLst/>
          </a:prstGeom>
        </p:spPr>
      </p:pic>
      <p:pic>
        <p:nvPicPr>
          <p:cNvPr id="15" name="Picture 14" descr="A graph of a bar chart&#10;&#10;AI-generated content may be incorrect.">
            <a:extLst>
              <a:ext uri="{FF2B5EF4-FFF2-40B4-BE49-F238E27FC236}">
                <a16:creationId xmlns:a16="http://schemas.microsoft.com/office/drawing/2014/main" id="{353C387F-CA23-2107-E5EE-CCAD7C4A4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349" y="1604726"/>
            <a:ext cx="9060910" cy="27062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96EFCA-E9AA-FFF6-E723-2694CCFA9BDE}"/>
              </a:ext>
            </a:extLst>
          </p:cNvPr>
          <p:cNvSpPr txBox="1"/>
          <p:nvPr/>
        </p:nvSpPr>
        <p:spPr>
          <a:xfrm>
            <a:off x="541734" y="7892931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Source: NYC Open Data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1188</Words>
  <Application>Microsoft Office PowerPoint</Application>
  <PresentationFormat>Custom</PresentationFormat>
  <Paragraphs>160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Kumar Amartya</cp:lastModifiedBy>
  <cp:revision>4</cp:revision>
  <dcterms:created xsi:type="dcterms:W3CDTF">2025-12-18T05:45:47Z</dcterms:created>
  <dcterms:modified xsi:type="dcterms:W3CDTF">2025-12-18T18:58:58Z</dcterms:modified>
</cp:coreProperties>
</file>